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6858000" cy="9906000" type="A4"/>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5" d="100"/>
          <a:sy n="45" d="100"/>
        </p:scale>
        <p:origin x="222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57250" y="1621191"/>
            <a:ext cx="5143500" cy="3448756"/>
          </a:xfrm>
        </p:spPr>
        <p:txBody>
          <a:bodyPr anchor="b"/>
          <a:lstStyle>
            <a:lvl1pPr algn="ctr">
              <a:defRPr sz="8666"/>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857250" y="5202944"/>
            <a:ext cx="5143500" cy="2391656"/>
          </a:xfrm>
        </p:spPr>
        <p:txBody>
          <a:bodyPr/>
          <a:lstStyle>
            <a:lvl1pPr marL="0" indent="0" algn="ctr">
              <a:buNone/>
              <a:defRPr sz="3467"/>
            </a:lvl1pPr>
            <a:lvl2pPr marL="660380" indent="0" algn="ctr">
              <a:buNone/>
              <a:defRPr sz="2889"/>
            </a:lvl2pPr>
            <a:lvl3pPr marL="1320759" indent="0" algn="ctr">
              <a:buNone/>
              <a:defRPr sz="2600"/>
            </a:lvl3pPr>
            <a:lvl4pPr marL="1981139" indent="0" algn="ctr">
              <a:buNone/>
              <a:defRPr sz="2311"/>
            </a:lvl4pPr>
            <a:lvl5pPr marL="2641519" indent="0" algn="ctr">
              <a:buNone/>
              <a:defRPr sz="2311"/>
            </a:lvl5pPr>
            <a:lvl6pPr marL="3301898" indent="0" algn="ctr">
              <a:buNone/>
              <a:defRPr sz="2311"/>
            </a:lvl6pPr>
            <a:lvl7pPr marL="3962278" indent="0" algn="ctr">
              <a:buNone/>
              <a:defRPr sz="2311"/>
            </a:lvl7pPr>
            <a:lvl8pPr marL="4622658" indent="0" algn="ctr">
              <a:buNone/>
              <a:defRPr sz="2311"/>
            </a:lvl8pPr>
            <a:lvl9pPr marL="5283037" indent="0" algn="ctr">
              <a:buNone/>
              <a:defRPr sz="2311"/>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2365997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4029303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467916" y="2469622"/>
            <a:ext cx="5915025" cy="4120620"/>
          </a:xfrm>
        </p:spPr>
        <p:txBody>
          <a:bodyPr anchor="b"/>
          <a:lstStyle>
            <a:lvl1pPr>
              <a:defRPr sz="8666"/>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67916" y="6629225"/>
            <a:ext cx="5915025" cy="2166937"/>
          </a:xfrm>
        </p:spPr>
        <p:txBody>
          <a:bodyPr/>
          <a:lstStyle>
            <a:lvl1pPr marL="0" indent="0">
              <a:buNone/>
              <a:defRPr sz="3467">
                <a:solidFill>
                  <a:schemeClr val="tx1">
                    <a:tint val="75000"/>
                  </a:schemeClr>
                </a:solidFill>
              </a:defRPr>
            </a:lvl1pPr>
            <a:lvl2pPr marL="660380" indent="0">
              <a:buNone/>
              <a:defRPr sz="2889">
                <a:solidFill>
                  <a:schemeClr val="tx1">
                    <a:tint val="75000"/>
                  </a:schemeClr>
                </a:solidFill>
              </a:defRPr>
            </a:lvl2pPr>
            <a:lvl3pPr marL="1320759" indent="0">
              <a:buNone/>
              <a:defRPr sz="2600">
                <a:solidFill>
                  <a:schemeClr val="tx1">
                    <a:tint val="75000"/>
                  </a:schemeClr>
                </a:solidFill>
              </a:defRPr>
            </a:lvl3pPr>
            <a:lvl4pPr marL="1981139" indent="0">
              <a:buNone/>
              <a:defRPr sz="2311">
                <a:solidFill>
                  <a:schemeClr val="tx1">
                    <a:tint val="75000"/>
                  </a:schemeClr>
                </a:solidFill>
              </a:defRPr>
            </a:lvl4pPr>
            <a:lvl5pPr marL="2641519" indent="0">
              <a:buNone/>
              <a:defRPr sz="2311">
                <a:solidFill>
                  <a:schemeClr val="tx1">
                    <a:tint val="75000"/>
                  </a:schemeClr>
                </a:solidFill>
              </a:defRPr>
            </a:lvl5pPr>
            <a:lvl6pPr marL="3301898" indent="0">
              <a:buNone/>
              <a:defRPr sz="2311">
                <a:solidFill>
                  <a:schemeClr val="tx1">
                    <a:tint val="75000"/>
                  </a:schemeClr>
                </a:solidFill>
              </a:defRPr>
            </a:lvl6pPr>
            <a:lvl7pPr marL="3962278" indent="0">
              <a:buNone/>
              <a:defRPr sz="2311">
                <a:solidFill>
                  <a:schemeClr val="tx1">
                    <a:tint val="75000"/>
                  </a:schemeClr>
                </a:solidFill>
              </a:defRPr>
            </a:lvl7pPr>
            <a:lvl8pPr marL="4622658" indent="0">
              <a:buNone/>
              <a:defRPr sz="2311">
                <a:solidFill>
                  <a:schemeClr val="tx1">
                    <a:tint val="75000"/>
                  </a:schemeClr>
                </a:solidFill>
              </a:defRPr>
            </a:lvl8pPr>
            <a:lvl9pPr marL="5283037" indent="0">
              <a:buNone/>
              <a:defRPr sz="2311">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1933153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71488" y="2637014"/>
            <a:ext cx="2914650" cy="628526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3471863" y="2637014"/>
            <a:ext cx="2914650" cy="628526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270104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72381" y="527404"/>
            <a:ext cx="5915025" cy="191470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72381" y="2428347"/>
            <a:ext cx="2901255"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zh-CN" altLang="en-US" smtClean="0"/>
              <a:t>编辑母版文本样式</a:t>
            </a:r>
          </a:p>
        </p:txBody>
      </p:sp>
      <p:sp>
        <p:nvSpPr>
          <p:cNvPr id="4" name="内容占位符 3"/>
          <p:cNvSpPr>
            <a:spLocks noGrp="1"/>
          </p:cNvSpPr>
          <p:nvPr>
            <p:ph sz="half" idx="2"/>
          </p:nvPr>
        </p:nvSpPr>
        <p:spPr>
          <a:xfrm>
            <a:off x="472381" y="3618442"/>
            <a:ext cx="2901255" cy="5322183"/>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3471863" y="2428347"/>
            <a:ext cx="2915543"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zh-CN" altLang="en-US" smtClean="0"/>
              <a:t>编辑母版文本样式</a:t>
            </a:r>
          </a:p>
        </p:txBody>
      </p:sp>
      <p:sp>
        <p:nvSpPr>
          <p:cNvPr id="6" name="内容占位符 5"/>
          <p:cNvSpPr>
            <a:spLocks noGrp="1"/>
          </p:cNvSpPr>
          <p:nvPr>
            <p:ph sz="quarter" idx="4"/>
          </p:nvPr>
        </p:nvSpPr>
        <p:spPr>
          <a:xfrm>
            <a:off x="3471863" y="3618442"/>
            <a:ext cx="2915543" cy="5322183"/>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1138460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1353177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3292225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72381" y="660400"/>
            <a:ext cx="2211883" cy="2311400"/>
          </a:xfrm>
        </p:spPr>
        <p:txBody>
          <a:bodyPr anchor="b"/>
          <a:lstStyle>
            <a:lvl1pPr>
              <a:defRPr sz="4622"/>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2915543" y="1426281"/>
            <a:ext cx="3471863" cy="7039681"/>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299678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472381" y="660400"/>
            <a:ext cx="2211883" cy="2311400"/>
          </a:xfrm>
        </p:spPr>
        <p:txBody>
          <a:bodyPr anchor="b"/>
          <a:lstStyle>
            <a:lvl1pPr>
              <a:defRPr sz="4622"/>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915543" y="1426281"/>
            <a:ext cx="3471863" cy="7039681"/>
          </a:xfrm>
        </p:spPr>
        <p:txBody>
          <a:bodyPr/>
          <a:lstStyle>
            <a:lvl1pPr marL="0" indent="0">
              <a:buNone/>
              <a:defRPr sz="4622"/>
            </a:lvl1pPr>
            <a:lvl2pPr marL="660380" indent="0">
              <a:buNone/>
              <a:defRPr sz="4044"/>
            </a:lvl2pPr>
            <a:lvl3pPr marL="1320759" indent="0">
              <a:buNone/>
              <a:defRPr sz="3467"/>
            </a:lvl3pPr>
            <a:lvl4pPr marL="1981139" indent="0">
              <a:buNone/>
              <a:defRPr sz="2889"/>
            </a:lvl4pPr>
            <a:lvl5pPr marL="2641519" indent="0">
              <a:buNone/>
              <a:defRPr sz="2889"/>
            </a:lvl5pPr>
            <a:lvl6pPr marL="3301898" indent="0">
              <a:buNone/>
              <a:defRPr sz="2889"/>
            </a:lvl6pPr>
            <a:lvl7pPr marL="3962278" indent="0">
              <a:buNone/>
              <a:defRPr sz="2889"/>
            </a:lvl7pPr>
            <a:lvl8pPr marL="4622658" indent="0">
              <a:buNone/>
              <a:defRPr sz="2889"/>
            </a:lvl8pPr>
            <a:lvl9pPr marL="5283037" indent="0">
              <a:buNone/>
              <a:defRPr sz="2889"/>
            </a:lvl9pPr>
          </a:lstStyle>
          <a:p>
            <a:endParaRPr lang="zh-CN" altLang="en-US"/>
          </a:p>
        </p:txBody>
      </p:sp>
      <p:sp>
        <p:nvSpPr>
          <p:cNvPr id="4" name="文本占位符 3"/>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2617311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933874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07756" y="527403"/>
            <a:ext cx="1478756" cy="839487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71487" y="527403"/>
            <a:ext cx="4350544" cy="8394877"/>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89A7669-FCB6-45C7-B358-F27E63443317}" type="datetimeFigureOut">
              <a:rPr lang="zh-CN" altLang="en-US" smtClean="0"/>
              <a:t>2023/9/8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3669076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1733">
                <a:solidFill>
                  <a:schemeClr val="tx1">
                    <a:tint val="75000"/>
                  </a:schemeClr>
                </a:solidFill>
              </a:defRPr>
            </a:lvl1pPr>
          </a:lstStyle>
          <a:p>
            <a:fld id="{489A7669-FCB6-45C7-B358-F27E63443317}" type="datetimeFigureOut">
              <a:rPr lang="zh-CN" altLang="en-US" smtClean="0"/>
              <a:t>2023/9/8</a:t>
            </a:fld>
            <a:endParaRPr lang="zh-CN" altLang="en-US"/>
          </a:p>
        </p:txBody>
      </p:sp>
      <p:sp>
        <p:nvSpPr>
          <p:cNvPr id="5" name="页脚占位符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1733">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1733">
                <a:solidFill>
                  <a:schemeClr val="tx1">
                    <a:tint val="75000"/>
                  </a:schemeClr>
                </a:solidFill>
              </a:defRPr>
            </a:lvl1pPr>
          </a:lstStyle>
          <a:p>
            <a:fld id="{40124858-A0F4-4F29-AC11-3447AEF73D89}" type="slidenum">
              <a:rPr lang="zh-CN" altLang="en-US" smtClean="0"/>
              <a:t>‹#›</a:t>
            </a:fld>
            <a:endParaRPr lang="zh-CN" altLang="en-US"/>
          </a:p>
        </p:txBody>
      </p:sp>
    </p:spTree>
    <p:extLst>
      <p:ext uri="{BB962C8B-B14F-4D97-AF65-F5344CB8AC3E}">
        <p14:creationId xmlns:p14="http://schemas.microsoft.com/office/powerpoint/2010/main" val="3902997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20759" rtl="0" eaLnBrk="1" latinLnBrk="0" hangingPunct="1">
        <a:lnSpc>
          <a:spcPct val="90000"/>
        </a:lnSpc>
        <a:spcBef>
          <a:spcPct val="0"/>
        </a:spcBef>
        <a:buNone/>
        <a:defRPr sz="6355" kern="1200">
          <a:solidFill>
            <a:schemeClr val="tx1"/>
          </a:solidFill>
          <a:latin typeface="+mj-lt"/>
          <a:ea typeface="+mj-ea"/>
          <a:cs typeface="+mj-cs"/>
        </a:defRPr>
      </a:lvl1pPr>
    </p:titleStyle>
    <p:bodyStyle>
      <a:lvl1pPr marL="330190" indent="-330190" algn="l" defTabSz="1320759" rtl="0" eaLnBrk="1" latinLnBrk="0" hangingPunct="1">
        <a:lnSpc>
          <a:spcPct val="90000"/>
        </a:lnSpc>
        <a:spcBef>
          <a:spcPts val="1444"/>
        </a:spcBef>
        <a:buFont typeface="Arial" panose="020B0604020202020204" pitchFamily="34" charset="0"/>
        <a:buChar char="•"/>
        <a:defRPr sz="4044" kern="1200">
          <a:solidFill>
            <a:schemeClr val="tx1"/>
          </a:solidFill>
          <a:latin typeface="+mn-lt"/>
          <a:ea typeface="+mn-ea"/>
          <a:cs typeface="+mn-cs"/>
        </a:defRPr>
      </a:lvl1pPr>
      <a:lvl2pPr marL="990570" indent="-330190" algn="l" defTabSz="1320759" rtl="0" eaLnBrk="1" latinLnBrk="0" hangingPunct="1">
        <a:lnSpc>
          <a:spcPct val="90000"/>
        </a:lnSpc>
        <a:spcBef>
          <a:spcPts val="722"/>
        </a:spcBef>
        <a:buFont typeface="Arial" panose="020B0604020202020204" pitchFamily="34" charset="0"/>
        <a:buChar char="•"/>
        <a:defRPr sz="3467" kern="1200">
          <a:solidFill>
            <a:schemeClr val="tx1"/>
          </a:solidFill>
          <a:latin typeface="+mn-lt"/>
          <a:ea typeface="+mn-ea"/>
          <a:cs typeface="+mn-cs"/>
        </a:defRPr>
      </a:lvl2pPr>
      <a:lvl3pPr marL="1650949" indent="-330190" algn="l" defTabSz="1320759" rtl="0" eaLnBrk="1" latinLnBrk="0" hangingPunct="1">
        <a:lnSpc>
          <a:spcPct val="90000"/>
        </a:lnSpc>
        <a:spcBef>
          <a:spcPts val="722"/>
        </a:spcBef>
        <a:buFont typeface="Arial" panose="020B0604020202020204" pitchFamily="34" charset="0"/>
        <a:buChar char="•"/>
        <a:defRPr sz="2889" kern="1200">
          <a:solidFill>
            <a:schemeClr val="tx1"/>
          </a:solidFill>
          <a:latin typeface="+mn-lt"/>
          <a:ea typeface="+mn-ea"/>
          <a:cs typeface="+mn-cs"/>
        </a:defRPr>
      </a:lvl3pPr>
      <a:lvl4pPr marL="231132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4pPr>
      <a:lvl5pPr marL="297170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5pPr>
      <a:lvl6pPr marL="363208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6pPr>
      <a:lvl7pPr marL="429246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7pPr>
      <a:lvl8pPr marL="495284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8pPr>
      <a:lvl9pPr marL="5613227"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9pPr>
    </p:bodyStyle>
    <p:otherStyle>
      <a:defPPr>
        <a:defRPr lang="zh-CN"/>
      </a:defPPr>
      <a:lvl1pPr marL="0" algn="l" defTabSz="1320759" rtl="0" eaLnBrk="1" latinLnBrk="0" hangingPunct="1">
        <a:defRPr sz="2600" kern="1200">
          <a:solidFill>
            <a:schemeClr val="tx1"/>
          </a:solidFill>
          <a:latin typeface="+mn-lt"/>
          <a:ea typeface="+mn-ea"/>
          <a:cs typeface="+mn-cs"/>
        </a:defRPr>
      </a:lvl1pPr>
      <a:lvl2pPr marL="660380" algn="l" defTabSz="1320759" rtl="0" eaLnBrk="1" latinLnBrk="0" hangingPunct="1">
        <a:defRPr sz="2600" kern="1200">
          <a:solidFill>
            <a:schemeClr val="tx1"/>
          </a:solidFill>
          <a:latin typeface="+mn-lt"/>
          <a:ea typeface="+mn-ea"/>
          <a:cs typeface="+mn-cs"/>
        </a:defRPr>
      </a:lvl2pPr>
      <a:lvl3pPr marL="1320759" algn="l" defTabSz="1320759" rtl="0" eaLnBrk="1" latinLnBrk="0" hangingPunct="1">
        <a:defRPr sz="2600" kern="1200">
          <a:solidFill>
            <a:schemeClr val="tx1"/>
          </a:solidFill>
          <a:latin typeface="+mn-lt"/>
          <a:ea typeface="+mn-ea"/>
          <a:cs typeface="+mn-cs"/>
        </a:defRPr>
      </a:lvl3pPr>
      <a:lvl4pPr marL="1981139" algn="l" defTabSz="1320759" rtl="0" eaLnBrk="1" latinLnBrk="0" hangingPunct="1">
        <a:defRPr sz="2600" kern="1200">
          <a:solidFill>
            <a:schemeClr val="tx1"/>
          </a:solidFill>
          <a:latin typeface="+mn-lt"/>
          <a:ea typeface="+mn-ea"/>
          <a:cs typeface="+mn-cs"/>
        </a:defRPr>
      </a:lvl4pPr>
      <a:lvl5pPr marL="2641519" algn="l" defTabSz="1320759" rtl="0" eaLnBrk="1" latinLnBrk="0" hangingPunct="1">
        <a:defRPr sz="2600" kern="1200">
          <a:solidFill>
            <a:schemeClr val="tx1"/>
          </a:solidFill>
          <a:latin typeface="+mn-lt"/>
          <a:ea typeface="+mn-ea"/>
          <a:cs typeface="+mn-cs"/>
        </a:defRPr>
      </a:lvl5pPr>
      <a:lvl6pPr marL="3301898" algn="l" defTabSz="1320759" rtl="0" eaLnBrk="1" latinLnBrk="0" hangingPunct="1">
        <a:defRPr sz="2600" kern="1200">
          <a:solidFill>
            <a:schemeClr val="tx1"/>
          </a:solidFill>
          <a:latin typeface="+mn-lt"/>
          <a:ea typeface="+mn-ea"/>
          <a:cs typeface="+mn-cs"/>
        </a:defRPr>
      </a:lvl6pPr>
      <a:lvl7pPr marL="3962278" algn="l" defTabSz="1320759" rtl="0" eaLnBrk="1" latinLnBrk="0" hangingPunct="1">
        <a:defRPr sz="2600" kern="1200">
          <a:solidFill>
            <a:schemeClr val="tx1"/>
          </a:solidFill>
          <a:latin typeface="+mn-lt"/>
          <a:ea typeface="+mn-ea"/>
          <a:cs typeface="+mn-cs"/>
        </a:defRPr>
      </a:lvl7pPr>
      <a:lvl8pPr marL="4622658" algn="l" defTabSz="1320759" rtl="0" eaLnBrk="1" latinLnBrk="0" hangingPunct="1">
        <a:defRPr sz="2600" kern="1200">
          <a:solidFill>
            <a:schemeClr val="tx1"/>
          </a:solidFill>
          <a:latin typeface="+mn-lt"/>
          <a:ea typeface="+mn-ea"/>
          <a:cs typeface="+mn-cs"/>
        </a:defRPr>
      </a:lvl8pPr>
      <a:lvl9pPr marL="5283037" algn="l" defTabSz="1320759"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srcRect l="50000"/>
          <a:stretch/>
        </p:blipFill>
        <p:spPr>
          <a:xfrm>
            <a:off x="1" y="2145237"/>
            <a:ext cx="6858000" cy="7760763"/>
          </a:xfrm>
          <a:prstGeom prst="rect">
            <a:avLst/>
          </a:prstGeom>
        </p:spPr>
      </p:pic>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3333"/>
          <a:stretch/>
        </p:blipFill>
        <p:spPr>
          <a:xfrm>
            <a:off x="0" y="0"/>
            <a:ext cx="6858000" cy="3343275"/>
          </a:xfrm>
          <a:prstGeom prst="rect">
            <a:avLst/>
          </a:prstGeom>
        </p:spPr>
      </p:pic>
      <p:sp>
        <p:nvSpPr>
          <p:cNvPr id="3" name="矩形 2"/>
          <p:cNvSpPr/>
          <p:nvPr/>
        </p:nvSpPr>
        <p:spPr>
          <a:xfrm>
            <a:off x="365224" y="3510323"/>
            <a:ext cx="6127552" cy="6228628"/>
          </a:xfrm>
          <a:prstGeom prst="rect">
            <a:avLst/>
          </a:prstGeom>
        </p:spPr>
        <p:txBody>
          <a:bodyPr wrap="square">
            <a:spAutoFit/>
          </a:bodyPr>
          <a:lstStyle/>
          <a:p>
            <a:pPr algn="just">
              <a:lnSpc>
                <a:spcPct val="125000"/>
              </a:lnSpc>
              <a:spcAft>
                <a:spcPts val="0"/>
              </a:spcAft>
            </a:pP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尊敬的</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______</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先生</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女士，</a:t>
            </a:r>
          </a:p>
          <a:p>
            <a:pPr algn="just">
              <a:lnSpc>
                <a:spcPct val="125000"/>
              </a:lnSpc>
              <a:spcAft>
                <a:spcPts val="0"/>
              </a:spcAft>
            </a:pP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5000"/>
              </a:lnSpc>
              <a:spcAft>
                <a:spcPts val="0"/>
              </a:spcAft>
            </a:pP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“交通天下、创新引领”——第十五届国际交通技术与设备展览会（简称</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交通展</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）将于</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2023</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9</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25</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日至</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27</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日，在北京国家会议中心盛大开幕。自</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1992</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年创办以来，交通展作为唯一经中央批准，由交通运输部主办的国际性专业展览会，已成为交通领域的重要盛事。</a:t>
            </a:r>
          </a:p>
          <a:p>
            <a:pPr algn="just">
              <a:lnSpc>
                <a:spcPct val="125000"/>
              </a:lnSpc>
              <a:spcAft>
                <a:spcPts val="0"/>
              </a:spcAft>
            </a:pP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5000"/>
              </a:lnSpc>
              <a:spcAft>
                <a:spcPts val="0"/>
              </a:spcAft>
            </a:pP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本届交通展将围绕成就展区、现代交通技术与装备展区以及未来交通创新展区三大主题板块进行，汇聚了来自国内外铁路、公路、水运、民航、邮政、城市交通以及交通运输新兴技术和金融服务等多个领域的上百家参展商和赞助商。届时，交通展将全面展示交通运输领域的重要技术设备成果，以及这些成果在互联互通的重大项目中所取得的应用成效。</a:t>
            </a:r>
          </a:p>
          <a:p>
            <a:pPr algn="just">
              <a:lnSpc>
                <a:spcPct val="125000"/>
              </a:lnSpc>
              <a:spcAft>
                <a:spcPts val="0"/>
              </a:spcAft>
            </a:pP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5000"/>
              </a:lnSpc>
              <a:spcAft>
                <a:spcPts val="0"/>
              </a:spcAft>
            </a:pP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作为全球领先的专用通信及解决方案提供商，在本次国际交通展上，海能达将携旗下子公司及子品牌，德国</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HMF</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、西班牙</a:t>
            </a:r>
            <a:r>
              <a:rPr lang="en-US" altLang="zh-CN" sz="1100" kern="100" dirty="0" err="1">
                <a:latin typeface="微软雅黑" panose="020B0503020204020204" pitchFamily="34" charset="-122"/>
                <a:ea typeface="微软雅黑" panose="020B0503020204020204" pitchFamily="34" charset="-122"/>
                <a:cs typeface="Times New Roman" panose="02020603050405020304" pitchFamily="18" charset="0"/>
              </a:rPr>
              <a:t>Teltronic</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、加拿大</a:t>
            </a:r>
            <a:r>
              <a:rPr lang="en-US" altLang="zh-CN" sz="1100" kern="100" dirty="0" err="1">
                <a:latin typeface="微软雅黑" panose="020B0503020204020204" pitchFamily="34" charset="-122"/>
                <a:ea typeface="微软雅黑" panose="020B0503020204020204" pitchFamily="34" charset="-122"/>
                <a:cs typeface="Times New Roman" panose="02020603050405020304" pitchFamily="18" charset="0"/>
              </a:rPr>
              <a:t>Norsat</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与</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Sinclair</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展出一站式专用通信解决方案。通过为期三天的现场展会交流和在线图文直播，海能达将全面展示在交通行业及相关领域的前沿通信终端与系统产品，以及包括铁路、城轨、机场等场景在内的一系列垂直行业解决方案。</a:t>
            </a:r>
          </a:p>
          <a:p>
            <a:pPr algn="just">
              <a:lnSpc>
                <a:spcPct val="125000"/>
              </a:lnSpc>
              <a:spcAft>
                <a:spcPts val="0"/>
              </a:spcAft>
            </a:pP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5000"/>
              </a:lnSpc>
              <a:spcAft>
                <a:spcPts val="0"/>
              </a:spcAft>
            </a:pP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紧密关注大交通行业的发展需求，海能达致力于为客户提供端到端的全方位行业解决方案。以三十年的技术创新作为内生驱动力，凭借多制式通信技术积累，海能达已为全球众多国家和地区的交通行业用户提供卓越解决方案，例如：欧洲多国地铁线路、哈萨克斯坦铁路、墨西哥玛雅铁路、智利圣地亚哥地铁、沙特航空、麦加轻轨、大兴机场、深圳地铁等大型交通行业用户，并持续创造客户价值。</a:t>
            </a:r>
          </a:p>
          <a:p>
            <a:pPr algn="just">
              <a:lnSpc>
                <a:spcPct val="125000"/>
              </a:lnSpc>
              <a:spcAft>
                <a:spcPts val="0"/>
              </a:spcAft>
            </a:pP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5000"/>
              </a:lnSpc>
              <a:spcAft>
                <a:spcPts val="0"/>
              </a:spcAft>
            </a:pP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以创新为引领，本届交通展必将为与会者带来前所未有的技术与设备展示，促进交流合作，推动交通领域的持续发展。诚邀您莅临第十五届国际交通技术与设备展览会，光临海能达展台（未来交通创新展区，</a:t>
            </a: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G3-02</a:t>
            </a: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），与我们一同探讨专网通信在交通行业的深度应用与发展，期待您的光临！</a:t>
            </a:r>
          </a:p>
          <a:p>
            <a:pPr algn="just">
              <a:lnSpc>
                <a:spcPct val="125000"/>
              </a:lnSpc>
              <a:spcAft>
                <a:spcPts val="0"/>
              </a:spcAft>
            </a:pP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5000"/>
              </a:lnSpc>
              <a:spcAft>
                <a:spcPts val="0"/>
              </a:spcAft>
            </a:pPr>
            <a:r>
              <a:rPr lang="en-US" altLang="zh-CN" sz="11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r">
              <a:lnSpc>
                <a:spcPct val="125000"/>
              </a:lnSpc>
              <a:spcAft>
                <a:spcPts val="0"/>
              </a:spcAft>
            </a:pPr>
            <a:r>
              <a:rPr lang="zh-CN" altLang="zh-CN" sz="1100" kern="100" dirty="0">
                <a:latin typeface="微软雅黑" panose="020B0503020204020204" pitchFamily="34" charset="-122"/>
                <a:ea typeface="微软雅黑" panose="020B0503020204020204" pitchFamily="34" charset="-122"/>
                <a:cs typeface="Times New Roman" panose="02020603050405020304" pitchFamily="18" charset="0"/>
              </a:rPr>
              <a:t>——海能达通信股份有限公司</a:t>
            </a:r>
          </a:p>
        </p:txBody>
      </p:sp>
    </p:spTree>
    <p:extLst>
      <p:ext uri="{BB962C8B-B14F-4D97-AF65-F5344CB8AC3E}">
        <p14:creationId xmlns:p14="http://schemas.microsoft.com/office/powerpoint/2010/main" val="119778341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7</Words>
  <Application>Microsoft Office PowerPoint</Application>
  <PresentationFormat>A4 纸张(210x297 毫米)</PresentationFormat>
  <Paragraphs>14</Paragraphs>
  <Slides>1</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等线</vt:lpstr>
      <vt:lpstr>等线 Light</vt:lpstr>
      <vt:lpstr>微软雅黑</vt:lpstr>
      <vt:lpstr>Arial</vt:lpstr>
      <vt:lpstr>Times New Roman</vt:lpstr>
      <vt:lpstr>Office 主题​​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Xiaona.Li 李小娜</dc:creator>
  <cp:lastModifiedBy>Xiaona.Li 李小娜</cp:lastModifiedBy>
  <cp:revision>1</cp:revision>
  <dcterms:created xsi:type="dcterms:W3CDTF">2023-09-08T06:15:41Z</dcterms:created>
  <dcterms:modified xsi:type="dcterms:W3CDTF">2023-09-08T06:19:44Z</dcterms:modified>
</cp:coreProperties>
</file>